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0"/>
  </p:notesMasterIdLst>
  <p:handoutMasterIdLst>
    <p:handoutMasterId r:id="rId21"/>
  </p:handoutMasterIdLst>
  <p:sldIdLst>
    <p:sldId id="256" r:id="rId2"/>
    <p:sldId id="285" r:id="rId3"/>
    <p:sldId id="299" r:id="rId4"/>
    <p:sldId id="257" r:id="rId5"/>
    <p:sldId id="297" r:id="rId6"/>
    <p:sldId id="258" r:id="rId7"/>
    <p:sldId id="294" r:id="rId8"/>
    <p:sldId id="298" r:id="rId9"/>
    <p:sldId id="295" r:id="rId10"/>
    <p:sldId id="288" r:id="rId11"/>
    <p:sldId id="289" r:id="rId12"/>
    <p:sldId id="296" r:id="rId13"/>
    <p:sldId id="290" r:id="rId14"/>
    <p:sldId id="291" r:id="rId15"/>
    <p:sldId id="292" r:id="rId16"/>
    <p:sldId id="293" r:id="rId17"/>
    <p:sldId id="261" r:id="rId18"/>
    <p:sldId id="280" r:id="rId19"/>
  </p:sldIdLst>
  <p:sldSz cx="9144000" cy="5143500" type="screen16x9"/>
  <p:notesSz cx="9866313" cy="673576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CC"/>
    <a:srgbClr val="FCE3FD"/>
    <a:srgbClr val="EDE5FB"/>
    <a:srgbClr val="FEFCE2"/>
    <a:srgbClr val="FDF9BF"/>
    <a:srgbClr val="C0FCCB"/>
    <a:srgbClr val="D3F8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C5E805-F1FC-4F25-A511-9E8D2A2A6BC0}">
  <a:tblStyle styleId="{A4C5E805-F1FC-4F25-A511-9E8D2A2A6B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91" y="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588628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165C09-E41A-4D10-A9CA-CB953FEE7EB7}" type="datetimeFigureOut">
              <a:rPr lang="en-US" smtClean="0"/>
              <a:t>3/29/2021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8204AB-3509-4998-8873-9D68FCE61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152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jpg>
</file>

<file path=ppt/media/image5.jp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27438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0:notes"/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0544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606f1c2d_30:notes"/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0182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4:notes"/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207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7484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7638" y="504825"/>
            <a:ext cx="4491037" cy="25257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5ed75ccf_0134:notes"/>
          <p:cNvSpPr txBox="1">
            <a:spLocks noGrp="1"/>
          </p:cNvSpPr>
          <p:nvPr>
            <p:ph type="body" idx="1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1270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3493950"/>
            <a:ext cx="9144000" cy="1649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3747300" y="3493900"/>
            <a:ext cx="1649400" cy="1649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84050" y="0"/>
            <a:ext cx="7175700" cy="3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5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29" name="Google Shape;29;p5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30" name="Google Shape;30;p5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" name="Google Shape;32;p5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" name="Google Shape;33;p5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7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49" name="Google Shape;49;p7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50" name="Google Shape;50;p7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" name="Google Shape;52;p7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" name="Google Shape;53;p7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3639000" cy="31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2"/>
          </p:nvPr>
        </p:nvSpPr>
        <p:spPr>
          <a:xfrm>
            <a:off x="4407604" y="1200150"/>
            <a:ext cx="3639000" cy="31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/>
          <p:nvPr/>
        </p:nvSpPr>
        <p:spPr>
          <a:xfrm>
            <a:off x="0" y="4593700"/>
            <a:ext cx="9144000" cy="54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7" name="Google Shape;87;p11"/>
          <p:cNvSpPr/>
          <p:nvPr/>
        </p:nvSpPr>
        <p:spPr>
          <a:xfrm>
            <a:off x="3473700" y="4593700"/>
            <a:ext cx="2196600" cy="54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 dpi="0" rotWithShape="1">
          <a:blip r:embed="rId6">
            <a:alphaModFix amt="38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Encode Sans ExtraLight"/>
              <a:buChar char="▪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046650" y="4593850"/>
            <a:ext cx="10974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buNone/>
              <a:defRPr sz="1300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algn="ctr">
              <a:buNone/>
              <a:defRPr sz="1300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algn="ctr">
              <a:buNone/>
              <a:defRPr sz="1300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algn="ctr">
              <a:buNone/>
              <a:defRPr sz="1300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algn="ctr">
              <a:buNone/>
              <a:defRPr sz="1300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algn="ctr">
              <a:buNone/>
              <a:defRPr sz="1300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algn="ctr">
              <a:buNone/>
              <a:defRPr sz="1300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algn="ctr">
              <a:buNone/>
              <a:defRPr sz="1300" b="1">
                <a:solidFill>
                  <a:schemeClr val="accent4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ts.edu.au/current-students/support/helps/self-help-resources/academic-writing/abstract-and-executive-summary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ent.unsw.edu.au/report-writing-support" TargetMode="External"/><Relationship Id="rId2" Type="http://schemas.openxmlformats.org/officeDocument/2006/relationships/hyperlink" Target="https://owl.purdue.edu/owl/subject_specific_writing/writing_in_engineering/mechanical_engineering_writing_enhancement_program/report_writing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uts.edu.au/current-students/support/helps/self-help-resources/academic-writing/abstract-and-executive-summary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1.png"/><Relationship Id="rId7" Type="http://schemas.openxmlformats.org/officeDocument/2006/relationships/slide" Target="slide1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1.xml"/><Relationship Id="rId11" Type="http://schemas.openxmlformats.org/officeDocument/2006/relationships/slide" Target="slide16.xml"/><Relationship Id="rId5" Type="http://schemas.openxmlformats.org/officeDocument/2006/relationships/slide" Target="slide10.xml"/><Relationship Id="rId10" Type="http://schemas.openxmlformats.org/officeDocument/2006/relationships/slide" Target="slide15.xml"/><Relationship Id="rId4" Type="http://schemas.openxmlformats.org/officeDocument/2006/relationships/slide" Target="slide7.xml"/><Relationship Id="rId9" Type="http://schemas.openxmlformats.org/officeDocument/2006/relationships/slide" Target="slide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3"/>
          <p:cNvGrpSpPr/>
          <p:nvPr/>
        </p:nvGrpSpPr>
        <p:grpSpPr>
          <a:xfrm>
            <a:off x="4131085" y="3900717"/>
            <a:ext cx="881739" cy="835747"/>
            <a:chOff x="5300400" y="3670175"/>
            <a:chExt cx="421300" cy="399325"/>
          </a:xfrm>
        </p:grpSpPr>
        <p:sp>
          <p:nvSpPr>
            <p:cNvPr id="100" name="Google Shape;100;p13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77"/>
          <a:stretch/>
        </p:blipFill>
        <p:spPr>
          <a:xfrm>
            <a:off x="2107969" y="689925"/>
            <a:ext cx="4876800" cy="28318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5133" t="9142" r="26406" b="38555"/>
          <a:stretch/>
        </p:blipFill>
        <p:spPr>
          <a:xfrm>
            <a:off x="1438382" y="871308"/>
            <a:ext cx="5989833" cy="383425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17591" y="282540"/>
            <a:ext cx="284404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Table of Content</a:t>
            </a:r>
          </a:p>
          <a:p>
            <a:pPr lvl="0"/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2713" y="993925"/>
            <a:ext cx="8625155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</a:rPr>
              <a:t>A list of the major and minor sections of your report.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68953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259422" y="1236647"/>
            <a:ext cx="8625155" cy="1685846"/>
          </a:xfrm>
          <a:prstGeom prst="rect">
            <a:avLst/>
          </a:prstGeom>
          <a:solidFill>
            <a:srgbClr val="D3F8FD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</a:rPr>
              <a:t>G</a:t>
            </a:r>
            <a:r>
              <a:rPr lang="en-US" sz="2400" dirty="0" smtClean="0">
                <a:latin typeface="Arial" panose="020B0604020202020204" pitchFamily="34" charset="0"/>
              </a:rPr>
              <a:t>ive </a:t>
            </a:r>
            <a:r>
              <a:rPr lang="en-US" sz="2400" dirty="0">
                <a:latin typeface="Arial" panose="020B0604020202020204" pitchFamily="34" charset="0"/>
              </a:rPr>
              <a:t>some background information about the topic. </a:t>
            </a:r>
            <a:endParaRPr lang="en-US" sz="2400" dirty="0" smtClean="0"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</a:rPr>
              <a:t>State </a:t>
            </a:r>
            <a:r>
              <a:rPr lang="en-US" sz="2400" dirty="0">
                <a:latin typeface="Arial" panose="020B0604020202020204" pitchFamily="34" charset="0"/>
              </a:rPr>
              <a:t>the aim/purpose of the investigation. </a:t>
            </a:r>
            <a:endParaRPr lang="en-US" sz="2400" dirty="0" smtClean="0"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</a:rPr>
              <a:t>Outline </a:t>
            </a:r>
            <a:r>
              <a:rPr lang="en-US" sz="2400" dirty="0">
                <a:latin typeface="Arial" panose="020B0604020202020204" pitchFamily="34" charset="0"/>
              </a:rPr>
              <a:t>the body sections.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2917591" y="282540"/>
            <a:ext cx="2064989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/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38038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850" t="24357" r="27971" b="40678"/>
          <a:stretch/>
        </p:blipFill>
        <p:spPr>
          <a:xfrm>
            <a:off x="493160" y="237605"/>
            <a:ext cx="7626704" cy="4356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9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331342" y="979793"/>
            <a:ext cx="8625155" cy="2862322"/>
          </a:xfrm>
          <a:prstGeom prst="rect">
            <a:avLst/>
          </a:prstGeom>
          <a:solidFill>
            <a:srgbClr val="C0FCCB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</a:rPr>
              <a:t>Organise the sections in a logical sequence: </a:t>
            </a:r>
            <a:endParaRPr lang="en-US" sz="2400" dirty="0" smtClean="0"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Arial" panose="020B0604020202020204" pitchFamily="34" charset="0"/>
              </a:rPr>
              <a:t>what </a:t>
            </a:r>
            <a:r>
              <a:rPr lang="en-US" sz="2400" dirty="0">
                <a:latin typeface="Arial" panose="020B0604020202020204" pitchFamily="34" charset="0"/>
              </a:rPr>
              <a:t>you </a:t>
            </a:r>
            <a:r>
              <a:rPr lang="en-US" sz="2400" dirty="0" smtClean="0">
                <a:latin typeface="Arial" panose="020B0604020202020204" pitchFamily="34" charset="0"/>
              </a:rPr>
              <a:t>investigated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Arial" panose="020B0604020202020204" pitchFamily="34" charset="0"/>
              </a:rPr>
              <a:t>what </a:t>
            </a:r>
            <a:r>
              <a:rPr lang="en-US" sz="2400" dirty="0">
                <a:latin typeface="Arial" panose="020B0604020202020204" pitchFamily="34" charset="0"/>
              </a:rPr>
              <a:t>you </a:t>
            </a:r>
            <a:r>
              <a:rPr lang="en-US" sz="2400" dirty="0" smtClean="0">
                <a:latin typeface="Arial" panose="020B0604020202020204" pitchFamily="34" charset="0"/>
              </a:rPr>
              <a:t>found</a:t>
            </a: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Arial" panose="020B0604020202020204" pitchFamily="34" charset="0"/>
              </a:rPr>
              <a:t>what </a:t>
            </a:r>
            <a:r>
              <a:rPr lang="en-US" sz="2400" dirty="0">
                <a:latin typeface="Arial" panose="020B0604020202020204" pitchFamily="34" charset="0"/>
              </a:rPr>
              <a:t>interpretations and what </a:t>
            </a:r>
            <a:r>
              <a:rPr lang="en-US" sz="2400" dirty="0" smtClean="0">
                <a:latin typeface="Arial" panose="020B0604020202020204" pitchFamily="34" charset="0"/>
              </a:rPr>
              <a:t>judgments </a:t>
            </a:r>
            <a:r>
              <a:rPr lang="en-US" sz="2400" dirty="0">
                <a:latin typeface="Arial" panose="020B0604020202020204" pitchFamily="34" charset="0"/>
              </a:rPr>
              <a:t>you made. </a:t>
            </a:r>
            <a:endParaRPr lang="en-US" sz="2400" dirty="0" smtClean="0"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Arial" panose="020B0604020202020204" pitchFamily="34" charset="0"/>
              </a:rPr>
              <a:t>*</a:t>
            </a:r>
            <a:r>
              <a:rPr lang="en-US" sz="2400" dirty="0" smtClean="0">
                <a:latin typeface="Arial" panose="020B0604020202020204" pitchFamily="34" charset="0"/>
              </a:rPr>
              <a:t>Use </a:t>
            </a:r>
            <a:r>
              <a:rPr lang="en-US" sz="2400" dirty="0">
                <a:latin typeface="Arial" panose="020B0604020202020204" pitchFamily="34" charset="0"/>
              </a:rPr>
              <a:t>short informative headings and subheadings.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2917591" y="282540"/>
            <a:ext cx="198323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Main Body 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/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07844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331342" y="979793"/>
            <a:ext cx="8625155" cy="2239844"/>
          </a:xfrm>
          <a:prstGeom prst="rect">
            <a:avLst/>
          </a:prstGeom>
          <a:solidFill>
            <a:srgbClr val="FEFCE2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</a:rPr>
              <a:t>What has been achieved </a:t>
            </a:r>
            <a:endParaRPr lang="en-US" sz="2400" dirty="0" smtClean="0"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</a:rPr>
              <a:t>What is the significance of your </a:t>
            </a:r>
            <a:r>
              <a:rPr lang="en-US" sz="2400" dirty="0">
                <a:latin typeface="Arial" panose="020B0604020202020204" pitchFamily="34" charset="0"/>
              </a:rPr>
              <a:t>findings and your discussion? </a:t>
            </a:r>
            <a:endParaRPr lang="en-US" sz="2400" dirty="0" smtClean="0"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Arial" panose="020B0604020202020204" pitchFamily="34" charset="0"/>
              </a:rPr>
              <a:t>Have </a:t>
            </a:r>
            <a:r>
              <a:rPr lang="en-US" sz="2400" dirty="0">
                <a:latin typeface="Arial" panose="020B0604020202020204" pitchFamily="34" charset="0"/>
              </a:rPr>
              <a:t>your aims been successful or not?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2917591" y="282540"/>
            <a:ext cx="2064989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 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/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0656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341616" y="1217476"/>
            <a:ext cx="8625155" cy="1131848"/>
          </a:xfrm>
          <a:prstGeom prst="rect">
            <a:avLst/>
          </a:prstGeom>
          <a:solidFill>
            <a:srgbClr val="EDE5FB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</a:rPr>
              <a:t>What do you recommend as a course of action following your conclusion?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2568269" y="416104"/>
            <a:ext cx="328487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Recommendations 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/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47580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3" name="Rectangle 2"/>
          <p:cNvSpPr/>
          <p:nvPr/>
        </p:nvSpPr>
        <p:spPr>
          <a:xfrm>
            <a:off x="331342" y="1193367"/>
            <a:ext cx="8625155" cy="577850"/>
          </a:xfrm>
          <a:prstGeom prst="rect">
            <a:avLst/>
          </a:prstGeom>
          <a:solidFill>
            <a:srgbClr val="FCE3FD"/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</a:rPr>
              <a:t>A list of all the sources you used.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331342" y="1991641"/>
            <a:ext cx="8625155" cy="830997"/>
          </a:xfrm>
          <a:prstGeom prst="rect">
            <a:avLst/>
          </a:prstGeom>
          <a:solidFill>
            <a:srgbClr val="FFFFCC"/>
          </a:solidFill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Any information (graphs, charts, tables or other data) you used in your report but did not include in the body.</a:t>
            </a:r>
          </a:p>
        </p:txBody>
      </p:sp>
      <p:sp>
        <p:nvSpPr>
          <p:cNvPr id="5" name="Rectangle 4"/>
          <p:cNvSpPr/>
          <p:nvPr/>
        </p:nvSpPr>
        <p:spPr>
          <a:xfrm>
            <a:off x="2177852" y="450269"/>
            <a:ext cx="444224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References  &amp; Appendices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vl="0"/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51372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549599" y="361375"/>
            <a:ext cx="8008773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800" dirty="0" smtClean="0">
                <a:solidFill>
                  <a:schemeClr val="tx1"/>
                </a:solidFill>
              </a:rPr>
              <a:t>Recheck the report and see whether it has…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45" name="Google Shape;145;p18"/>
          <p:cNvSpPr txBox="1">
            <a:spLocks noGrp="1"/>
          </p:cNvSpPr>
          <p:nvPr>
            <p:ph type="body" idx="1"/>
          </p:nvPr>
        </p:nvSpPr>
        <p:spPr>
          <a:xfrm>
            <a:off x="210130" y="1155401"/>
            <a:ext cx="5280666" cy="2595459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>
                <a:solidFill>
                  <a:schemeClr val="tx1"/>
                </a:solidFill>
              </a:rPr>
              <a:t>fulfilled the requirements</a:t>
            </a:r>
            <a:endParaRPr lang="en-US" dirty="0">
              <a:solidFill>
                <a:schemeClr val="tx1"/>
              </a:solidFill>
            </a:endParaRPr>
          </a:p>
          <a:p>
            <a:pPr lvl="0"/>
            <a:r>
              <a:rPr lang="en-US" dirty="0" smtClean="0">
                <a:solidFill>
                  <a:schemeClr val="tx1"/>
                </a:solidFill>
              </a:rPr>
              <a:t>what the </a:t>
            </a:r>
            <a:r>
              <a:rPr lang="en-US" dirty="0">
                <a:solidFill>
                  <a:schemeClr val="tx1"/>
                </a:solidFill>
              </a:rPr>
              <a:t>audience </a:t>
            </a:r>
            <a:r>
              <a:rPr lang="en-US" dirty="0" smtClean="0">
                <a:solidFill>
                  <a:schemeClr val="tx1"/>
                </a:solidFill>
              </a:rPr>
              <a:t>wanted or required </a:t>
            </a:r>
          </a:p>
          <a:p>
            <a:pPr lvl="0"/>
            <a:r>
              <a:rPr lang="en-US" dirty="0" smtClean="0">
                <a:solidFill>
                  <a:schemeClr val="tx1"/>
                </a:solidFill>
              </a:rPr>
              <a:t>only the important</a:t>
            </a:r>
            <a:r>
              <a:rPr lang="en-US" dirty="0">
                <a:solidFill>
                  <a:schemeClr val="tx1"/>
                </a:solidFill>
              </a:rPr>
              <a:t>/ </a:t>
            </a:r>
            <a:r>
              <a:rPr lang="en-US" dirty="0" smtClean="0">
                <a:solidFill>
                  <a:schemeClr val="tx1"/>
                </a:solidFill>
              </a:rPr>
              <a:t>relevant information</a:t>
            </a:r>
          </a:p>
        </p:txBody>
      </p:sp>
      <p:sp>
        <p:nvSpPr>
          <p:cNvPr id="146" name="Google Shape;146;p1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sldNum" idx="4294967295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6" name="Google Shape;154;p19"/>
          <p:cNvSpPr/>
          <p:nvPr/>
        </p:nvSpPr>
        <p:spPr>
          <a:xfrm>
            <a:off x="7270660" y="3329856"/>
            <a:ext cx="332070" cy="31707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155;p19"/>
          <p:cNvGrpSpPr/>
          <p:nvPr/>
        </p:nvGrpSpPr>
        <p:grpSpPr>
          <a:xfrm>
            <a:off x="6858619" y="1549382"/>
            <a:ext cx="1422686" cy="1423059"/>
            <a:chOff x="6654650" y="3665275"/>
            <a:chExt cx="409100" cy="409125"/>
          </a:xfrm>
        </p:grpSpPr>
        <p:sp>
          <p:nvSpPr>
            <p:cNvPr id="8" name="Google Shape;156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57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158;p19"/>
          <p:cNvGrpSpPr/>
          <p:nvPr/>
        </p:nvGrpSpPr>
        <p:grpSpPr>
          <a:xfrm rot="1056978">
            <a:off x="5487385" y="2667859"/>
            <a:ext cx="939944" cy="940012"/>
            <a:chOff x="570875" y="4322250"/>
            <a:chExt cx="443300" cy="443325"/>
          </a:xfrm>
        </p:grpSpPr>
        <p:sp>
          <p:nvSpPr>
            <p:cNvPr id="11" name="Google Shape;159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2727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60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2727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61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2727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62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2727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63;p19"/>
          <p:cNvSpPr/>
          <p:nvPr/>
        </p:nvSpPr>
        <p:spPr>
          <a:xfrm rot="2466644">
            <a:off x="5592882" y="1825071"/>
            <a:ext cx="461391" cy="44055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4;p19"/>
          <p:cNvSpPr/>
          <p:nvPr/>
        </p:nvSpPr>
        <p:spPr>
          <a:xfrm rot="-1609331">
            <a:off x="6267631" y="2102268"/>
            <a:ext cx="332013" cy="31701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65;p19"/>
          <p:cNvSpPr/>
          <p:nvPr/>
        </p:nvSpPr>
        <p:spPr>
          <a:xfrm rot="2925939">
            <a:off x="8280859" y="2353418"/>
            <a:ext cx="248651" cy="23742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 build="p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7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tx1"/>
                </a:solidFill>
              </a:rPr>
              <a:t>REFERENCES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327" name="Google Shape;327;p37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US" sz="1600" dirty="0">
                <a:solidFill>
                  <a:schemeClr val="tx1"/>
                </a:solidFill>
                <a:hlinkClick r:id="rId3"/>
              </a:rPr>
              <a:t>https://</a:t>
            </a:r>
            <a:r>
              <a:rPr lang="en-US" sz="1600" dirty="0" smtClean="0">
                <a:solidFill>
                  <a:schemeClr val="tx1"/>
                </a:solidFill>
                <a:hlinkClick r:id="rId3"/>
              </a:rPr>
              <a:t>www.uts.edu.au/current-students/support/helps/self-help-resources/academic-writing/abstract-and-executive-summary</a:t>
            </a:r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/>
            <a:endParaRPr lang="en-US" sz="1600" dirty="0">
              <a:solidFill>
                <a:schemeClr val="tx1"/>
              </a:solidFill>
            </a:endParaRPr>
          </a:p>
          <a:p>
            <a:pPr marL="0" lvl="0" indent="0">
              <a:buNone/>
            </a:pPr>
            <a:endParaRPr sz="1600" dirty="0">
              <a:solidFill>
                <a:schemeClr val="tx1"/>
              </a:solidFill>
            </a:endParaRPr>
          </a:p>
        </p:txBody>
      </p:sp>
      <p:sp>
        <p:nvSpPr>
          <p:cNvPr id="328" name="Google Shape;328;p37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  <p:pic>
        <p:nvPicPr>
          <p:cNvPr id="6" name="Report Writ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29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6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599" y="1200150"/>
            <a:ext cx="8397331" cy="310830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owl.purdue.edu/owl/subject_specific_writing/writing_in_engineering/mechanical_engineering_writing_enhancement_program/report_writing.html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student.unsw.edu.au/report-writing-support</a:t>
            </a:r>
            <a:endParaRPr lang="en-US" dirty="0" smtClean="0"/>
          </a:p>
          <a:p>
            <a:r>
              <a:rPr lang="en-US" dirty="0">
                <a:solidFill>
                  <a:schemeClr val="tx1"/>
                </a:solidFill>
                <a:hlinkClick r:id="rId4"/>
              </a:rPr>
              <a:t>https://www.uts.edu.au/current-students/support/helps/self-help-resources/academic-writing/abstract-and-executive-summary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84637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>
            <a:spLocks noGrp="1"/>
          </p:cNvSpPr>
          <p:nvPr>
            <p:ph type="body" idx="2"/>
          </p:nvPr>
        </p:nvSpPr>
        <p:spPr>
          <a:xfrm>
            <a:off x="4407600" y="1792504"/>
            <a:ext cx="3639000" cy="17055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 smtClean="0">
                <a:solidFill>
                  <a:schemeClr val="tx1"/>
                </a:solidFill>
              </a:rPr>
              <a:t>You </a:t>
            </a:r>
            <a:r>
              <a:rPr lang="en-US" b="1" dirty="0">
                <a:solidFill>
                  <a:schemeClr val="tx1"/>
                </a:solidFill>
              </a:rPr>
              <a:t>may have to write a report to a 'client' or an assessing manager. </a:t>
            </a:r>
            <a:endParaRPr lang="en-US" b="1" dirty="0" smtClean="0">
              <a:solidFill>
                <a:schemeClr val="tx1"/>
              </a:solidFill>
            </a:endParaRPr>
          </a:p>
        </p:txBody>
      </p:sp>
      <p:sp>
        <p:nvSpPr>
          <p:cNvPr id="111" name="Google Shape;111;p14"/>
          <p:cNvSpPr txBox="1">
            <a:spLocks noGrp="1"/>
          </p:cNvSpPr>
          <p:nvPr>
            <p:ph type="body" idx="1"/>
          </p:nvPr>
        </p:nvSpPr>
        <p:spPr>
          <a:xfrm>
            <a:off x="549600" y="1065620"/>
            <a:ext cx="3639000" cy="26976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A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common form of workplace </a:t>
            </a:r>
            <a:r>
              <a:rPr lang="en-US" b="1" dirty="0" smtClean="0">
                <a:solidFill>
                  <a:schemeClr val="tx1"/>
                </a:solidFill>
              </a:rPr>
              <a:t>communication</a:t>
            </a:r>
          </a:p>
          <a:p>
            <a:pPr marL="342900" lvl="0" indent="-342900">
              <a:buClr>
                <a:schemeClr val="dk1"/>
              </a:buClr>
              <a:buSzPts val="1100"/>
              <a:buFontTx/>
              <a:buChar char="-"/>
            </a:pPr>
            <a:endParaRPr lang="en-US" b="1" dirty="0">
              <a:solidFill>
                <a:schemeClr val="tx1"/>
              </a:solidFill>
            </a:endParaRPr>
          </a:p>
          <a:p>
            <a:pPr marL="0" lvl="0" indent="0">
              <a:buClr>
                <a:schemeClr val="dk1"/>
              </a:buClr>
              <a:buSzPts val="1100"/>
              <a:buNone/>
            </a:pPr>
            <a:endParaRPr lang="en-US" b="1" dirty="0" smtClean="0">
              <a:solidFill>
                <a:schemeClr val="tx1"/>
              </a:solidFill>
            </a:endParaRPr>
          </a:p>
          <a:p>
            <a:pPr marL="342900" indent="-342900"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A</a:t>
            </a:r>
            <a:r>
              <a:rPr lang="en-US" b="1" dirty="0" smtClean="0">
                <a:solidFill>
                  <a:schemeClr val="tx1"/>
                </a:solidFill>
              </a:rPr>
              <a:t>n </a:t>
            </a:r>
            <a:r>
              <a:rPr lang="en-US" b="1" dirty="0">
                <a:solidFill>
                  <a:schemeClr val="tx1"/>
                </a:solidFill>
              </a:rPr>
              <a:t>essential skill for professionals.</a:t>
            </a:r>
            <a:endParaRPr lang="en-US" sz="1200" b="1" dirty="0">
              <a:solidFill>
                <a:srgbClr val="FFFFFF"/>
              </a:solidFill>
            </a:endParaRPr>
          </a:p>
          <a:p>
            <a:pPr marL="342900" lvl="0" indent="-342900">
              <a:buClr>
                <a:schemeClr val="dk1"/>
              </a:buClr>
              <a:buSzPts val="1100"/>
              <a:buFontTx/>
              <a:buChar char="-"/>
            </a:pPr>
            <a:endParaRPr lang="en-US" b="1" dirty="0" smtClean="0">
              <a:solidFill>
                <a:schemeClr val="tx1"/>
              </a:solidFill>
            </a:endParaRPr>
          </a:p>
        </p:txBody>
      </p:sp>
      <p:sp>
        <p:nvSpPr>
          <p:cNvPr id="113" name="Google Shape;113;p14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857885" y="778929"/>
            <a:ext cx="2441694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What is a report 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916619" y="2614490"/>
            <a:ext cx="2904962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why is it important ?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4653566" y="1330839"/>
            <a:ext cx="2924198" cy="4616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When is it required?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42" y="194171"/>
            <a:ext cx="7941924" cy="467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10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29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>
            <a:spLocks noGrp="1"/>
          </p:cNvSpPr>
          <p:nvPr>
            <p:ph type="subTitle" idx="4294967295"/>
          </p:nvPr>
        </p:nvSpPr>
        <p:spPr>
          <a:xfrm>
            <a:off x="0" y="961881"/>
            <a:ext cx="3287730" cy="315060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lvl="0" indent="-457200">
              <a:buFont typeface="+mj-lt"/>
              <a:buAutoNum type="arabicPeriod"/>
            </a:pP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Title </a:t>
            </a:r>
            <a:r>
              <a:rPr lang="en-US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Page</a:t>
            </a:r>
          </a:p>
          <a:p>
            <a:pPr lvl="0" indent="-457200">
              <a:buFont typeface="+mj-lt"/>
              <a:buAutoNum type="arabicPeriod"/>
            </a:pPr>
            <a:r>
              <a:rPr lang="en-US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4" action="ppaction://hlinksldjump"/>
              </a:rPr>
              <a:t>Abstract/Executive </a:t>
            </a: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4" action="ppaction://hlinksldjump"/>
              </a:rPr>
              <a:t>Summary </a:t>
            </a:r>
            <a:endParaRPr lang="en-US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lvl="0" indent="-457200">
              <a:buFont typeface="+mj-lt"/>
              <a:buAutoNum type="arabicPeriod"/>
            </a:pP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5" action="ppaction://hlinksldjump"/>
              </a:rPr>
              <a:t>Table of </a:t>
            </a:r>
            <a:r>
              <a:rPr lang="en-US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5" action="ppaction://hlinksldjump"/>
              </a:rPr>
              <a:t>Content</a:t>
            </a:r>
            <a:endParaRPr lang="en-US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lvl="0" indent="-457200">
              <a:buFont typeface="+mj-lt"/>
              <a:buAutoNum type="arabicPeriod"/>
            </a:pPr>
            <a:r>
              <a:rPr lang="en-US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6" action="ppaction://hlinksldjump"/>
              </a:rPr>
              <a:t>Introduction</a:t>
            </a:r>
            <a:endParaRPr lang="en-US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lvl="0" indent="-457200">
              <a:buFont typeface="+mj-lt"/>
              <a:buAutoNum type="arabicPeriod"/>
            </a:pP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7" action="ppaction://hlinksldjump"/>
              </a:rPr>
              <a:t>Main </a:t>
            </a:r>
            <a:r>
              <a:rPr lang="en-US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7" action="ppaction://hlinksldjump"/>
              </a:rPr>
              <a:t>Body</a:t>
            </a:r>
            <a:endParaRPr lang="en-US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7" name="Google Shape;120;p15" descr="photo-1434030216411-0b793f4b4173.jpg"/>
          <p:cNvPicPr preferRelativeResize="0"/>
          <p:nvPr/>
        </p:nvPicPr>
        <p:blipFill rotWithShape="1">
          <a:blip r:embed="rId8">
            <a:alphaModFix/>
          </a:blip>
          <a:srcRect l="14210" r="10084"/>
          <a:stretch/>
        </p:blipFill>
        <p:spPr>
          <a:xfrm>
            <a:off x="6359703" y="0"/>
            <a:ext cx="2784297" cy="45938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118;p15"/>
          <p:cNvSpPr txBox="1">
            <a:spLocks/>
          </p:cNvSpPr>
          <p:nvPr/>
        </p:nvSpPr>
        <p:spPr>
          <a:xfrm>
            <a:off x="1089061" y="293380"/>
            <a:ext cx="6822039" cy="5356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Encode Sans"/>
              <a:buNone/>
              <a:defRPr sz="1800" b="1" i="0" u="none" strike="noStrike" cap="none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r>
              <a:rPr lang="en-US" sz="2800" b="0" smtClean="0">
                <a:solidFill>
                  <a:schemeClr val="tx1"/>
                </a:solidFill>
              </a:rPr>
              <a:t>Major components of a general report</a:t>
            </a:r>
            <a:endParaRPr lang="en-US" sz="2800" b="0" dirty="0">
              <a:solidFill>
                <a:schemeClr val="tx1"/>
              </a:solidFill>
            </a:endParaRPr>
          </a:p>
        </p:txBody>
      </p:sp>
      <p:sp>
        <p:nvSpPr>
          <p:cNvPr id="9" name="Google Shape;119;p15"/>
          <p:cNvSpPr txBox="1">
            <a:spLocks/>
          </p:cNvSpPr>
          <p:nvPr/>
        </p:nvSpPr>
        <p:spPr>
          <a:xfrm>
            <a:off x="3287730" y="1211056"/>
            <a:ext cx="3524036" cy="217173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Encode Sans ExtraLight"/>
              <a:buChar char="▪"/>
              <a:defRPr sz="2400" b="0" i="0" u="none" strike="noStrike" cap="none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chemeClr val="lt1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pPr indent="-457200">
              <a:buFont typeface="+mj-lt"/>
              <a:buAutoNum type="arabicPeriod" startAt="6"/>
            </a:pPr>
            <a:r>
              <a:rPr lang="en-US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9" action="ppaction://hlinksldjump"/>
              </a:rPr>
              <a:t>Conclusion</a:t>
            </a:r>
            <a:endParaRPr lang="en-US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indent="-457200">
              <a:buFont typeface="+mj-lt"/>
              <a:buAutoNum type="arabicPeriod" startAt="6"/>
            </a:pPr>
            <a:r>
              <a:rPr lang="en-US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10" action="ppaction://hlinksldjump"/>
              </a:rPr>
              <a:t>Recommendations</a:t>
            </a:r>
            <a:endParaRPr lang="en-US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indent="-457200">
              <a:buFont typeface="+mj-lt"/>
              <a:buAutoNum type="arabicPeriod" startAt="6"/>
            </a:pPr>
            <a:r>
              <a:rPr lang="en-US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11" action="ppaction://hlinksldjump"/>
              </a:rPr>
              <a:t>References</a:t>
            </a:r>
            <a:endParaRPr lang="en-US" b="1" dirty="0" smtClean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indent="-457200">
              <a:buFont typeface="+mj-lt"/>
              <a:buAutoNum type="arabicPeriod" startAt="6"/>
            </a:pPr>
            <a:r>
              <a:rPr lang="en-US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hlinkClick r:id="rId11" action="ppaction://hlinksldjump"/>
              </a:rPr>
              <a:t>Appendices</a:t>
            </a:r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build="p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4" name="Rectangle 3"/>
          <p:cNvSpPr/>
          <p:nvPr/>
        </p:nvSpPr>
        <p:spPr>
          <a:xfrm>
            <a:off x="128428" y="10612"/>
            <a:ext cx="4572000" cy="507831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sz="1800" u="sng" dirty="0">
                <a:solidFill>
                  <a:schemeClr val="tx1"/>
                </a:solidFill>
                <a:latin typeface="NB International"/>
              </a:rPr>
              <a:t>The </a:t>
            </a:r>
            <a:r>
              <a:rPr lang="en-US" sz="1800" u="sng" dirty="0" smtClean="0">
                <a:solidFill>
                  <a:schemeClr val="tx1"/>
                </a:solidFill>
                <a:latin typeface="NB International"/>
              </a:rPr>
              <a:t>abstract</a:t>
            </a:r>
          </a:p>
          <a:p>
            <a:endParaRPr lang="en-US" sz="1800" u="sng" dirty="0">
              <a:solidFill>
                <a:schemeClr val="tx1"/>
              </a:solidFill>
              <a:latin typeface="NB International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B Akademie Std"/>
              </a:rPr>
              <a:t>An  </a:t>
            </a:r>
            <a:r>
              <a:rPr lang="en-US" sz="1800" dirty="0">
                <a:latin typeface="NB Akademie Std"/>
              </a:rPr>
              <a:t>overview of the entire text</a:t>
            </a:r>
            <a:r>
              <a:rPr lang="en-US" sz="1800" dirty="0" smtClean="0">
                <a:latin typeface="NB Akademie Std"/>
              </a:rPr>
              <a:t>.</a:t>
            </a:r>
          </a:p>
          <a:p>
            <a:r>
              <a:rPr lang="en-US" sz="1800" dirty="0" smtClean="0">
                <a:latin typeface="NB Akademie Std"/>
              </a:rPr>
              <a:t>(</a:t>
            </a:r>
            <a:r>
              <a:rPr lang="en-US" sz="1800" dirty="0">
                <a:latin typeface="NB Akademie Std"/>
              </a:rPr>
              <a:t>what was the problem, how was it investigated, what did you find out and what do your findings </a:t>
            </a:r>
            <a:r>
              <a:rPr lang="en-US" sz="1800" dirty="0" smtClean="0">
                <a:latin typeface="NB Akademie Std"/>
              </a:rPr>
              <a:t>mean)</a:t>
            </a:r>
          </a:p>
          <a:p>
            <a:endParaRPr lang="en-US" sz="1800" dirty="0">
              <a:latin typeface="NB Akademie Std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B Akademie Std"/>
              </a:rPr>
              <a:t>A  </a:t>
            </a:r>
            <a:r>
              <a:rPr lang="en-US" sz="1800" dirty="0">
                <a:latin typeface="NB Akademie Std"/>
              </a:rPr>
              <a:t>short, half to one-page summary (</a:t>
            </a:r>
            <a:r>
              <a:rPr lang="en-US" sz="1800" dirty="0" smtClean="0">
                <a:latin typeface="NB Akademie Std"/>
              </a:rPr>
              <a:t>Less </a:t>
            </a:r>
            <a:r>
              <a:rPr lang="en-US" sz="1800" dirty="0">
                <a:latin typeface="NB Akademie Std"/>
              </a:rPr>
              <a:t>than 200 </a:t>
            </a:r>
            <a:r>
              <a:rPr lang="en-US" sz="1800" dirty="0" smtClean="0">
                <a:latin typeface="NB Akademie Std"/>
              </a:rPr>
              <a:t>words)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 smtClean="0">
              <a:latin typeface="NB Akademie Std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B Akademie Std"/>
              </a:rPr>
              <a:t>Usually </a:t>
            </a:r>
            <a:r>
              <a:rPr lang="en-US" sz="1800" dirty="0">
                <a:latin typeface="NB Akademie Std"/>
              </a:rPr>
              <a:t>written impersonally</a:t>
            </a:r>
            <a:r>
              <a:rPr lang="en-US" sz="1800" dirty="0" smtClean="0">
                <a:latin typeface="NB Akademie Std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latin typeface="NB Akademie Std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B Akademie Std"/>
              </a:rPr>
              <a:t>Has </a:t>
            </a:r>
            <a:r>
              <a:rPr lang="en-US" sz="1800" dirty="0">
                <a:latin typeface="NB Akademie Std"/>
              </a:rPr>
              <a:t>at least one sentence about each section of the report, in the same order</a:t>
            </a:r>
            <a:r>
              <a:rPr lang="en-US" sz="1800" dirty="0" smtClean="0">
                <a:latin typeface="NB Akademie Std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latin typeface="NB Akademie Std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NB Akademie Std"/>
              </a:rPr>
              <a:t>S</a:t>
            </a:r>
            <a:r>
              <a:rPr lang="en-US" sz="1800" dirty="0" smtClean="0">
                <a:latin typeface="NB Akademie Std"/>
              </a:rPr>
              <a:t>hould </a:t>
            </a:r>
            <a:r>
              <a:rPr lang="en-US" sz="1800" dirty="0">
                <a:latin typeface="NB Akademie Std"/>
              </a:rPr>
              <a:t>be written after the report is </a:t>
            </a:r>
            <a:r>
              <a:rPr lang="en-US" sz="1800" dirty="0" smtClean="0">
                <a:latin typeface="NB Akademie Std"/>
              </a:rPr>
              <a:t>completed and </a:t>
            </a:r>
            <a:r>
              <a:rPr lang="en-US" sz="1800" dirty="0">
                <a:latin typeface="NB Akademie Std"/>
              </a:rPr>
              <a:t>placed on the first page of the report</a:t>
            </a:r>
            <a:r>
              <a:rPr lang="en-US" sz="1800" dirty="0" smtClean="0">
                <a:latin typeface="NB Akademie Std"/>
              </a:rPr>
              <a:t>.</a:t>
            </a:r>
            <a:endParaRPr lang="en-US" sz="1800" dirty="0">
              <a:latin typeface="NB Akademie Std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03167" y="327346"/>
            <a:ext cx="4196995" cy="4247317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800" u="sng" dirty="0">
                <a:solidFill>
                  <a:srgbClr val="323232"/>
                </a:solidFill>
                <a:latin typeface="NB International"/>
              </a:rPr>
              <a:t>The executive </a:t>
            </a:r>
            <a:r>
              <a:rPr lang="en-US" sz="1800" u="sng" dirty="0" smtClean="0">
                <a:solidFill>
                  <a:srgbClr val="323232"/>
                </a:solidFill>
                <a:latin typeface="NB International"/>
              </a:rPr>
              <a:t>summary</a:t>
            </a:r>
          </a:p>
          <a:p>
            <a:endParaRPr lang="en-US" sz="1800" u="sng" dirty="0">
              <a:solidFill>
                <a:srgbClr val="323232"/>
              </a:solidFill>
              <a:latin typeface="NB International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B Akademie Std"/>
              </a:rPr>
              <a:t>May </a:t>
            </a:r>
            <a:r>
              <a:rPr lang="en-US" sz="1800" dirty="0">
                <a:latin typeface="NB Akademie Std"/>
              </a:rPr>
              <a:t>consist of several pages for a long report, and may include headings and dot points or numbered points</a:t>
            </a:r>
            <a:r>
              <a:rPr lang="en-US" sz="1800" dirty="0" smtClean="0">
                <a:latin typeface="NB Akademie Std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latin typeface="NB Akademie Std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NB Akademie Std"/>
              </a:rPr>
              <a:t>Must </a:t>
            </a:r>
            <a:r>
              <a:rPr lang="en-US" sz="1800" dirty="0">
                <a:latin typeface="NB Akademie Std"/>
              </a:rPr>
              <a:t>be concise and without fine detail, providing a commentary on the main points only and following the sequence of the report itself</a:t>
            </a:r>
            <a:r>
              <a:rPr lang="en-US" sz="1800" dirty="0" smtClean="0">
                <a:latin typeface="NB Akademie Std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latin typeface="NB Akademie Std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NB Akademie Std"/>
              </a:rPr>
              <a:t>Like the abstract, it should be written after the report is completed, when you have an overview of the whole text, and placed on the first page of the report.</a:t>
            </a:r>
          </a:p>
        </p:txBody>
      </p:sp>
    </p:spTree>
    <p:extLst>
      <p:ext uri="{BB962C8B-B14F-4D97-AF65-F5344CB8AC3E}">
        <p14:creationId xmlns:p14="http://schemas.microsoft.com/office/powerpoint/2010/main" val="900302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78" b="27891"/>
          <a:stretch/>
        </p:blipFill>
        <p:spPr>
          <a:xfrm>
            <a:off x="1177109" y="69857"/>
            <a:ext cx="6789781" cy="479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167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4358" t="23136" r="27489" b="17889"/>
          <a:stretch/>
        </p:blipFill>
        <p:spPr>
          <a:xfrm>
            <a:off x="396521" y="256854"/>
            <a:ext cx="8305689" cy="488664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08943" y="72188"/>
            <a:ext cx="442816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SAMPLE EXECUTIVE SUMMARY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8267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434343"/>
      </a:dk2>
      <a:lt2>
        <a:srgbClr val="F3F3F3"/>
      </a:lt2>
      <a:accent1>
        <a:srgbClr val="F55C21"/>
      </a:accent1>
      <a:accent2>
        <a:srgbClr val="BA3B21"/>
      </a:accent2>
      <a:accent3>
        <a:srgbClr val="661201"/>
      </a:accent3>
      <a:accent4>
        <a:srgbClr val="27272D"/>
      </a:accent4>
      <a:accent5>
        <a:srgbClr val="4F4F5C"/>
      </a:accent5>
      <a:accent6>
        <a:srgbClr val="D4D3D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430</Words>
  <Application>Microsoft Office PowerPoint</Application>
  <PresentationFormat>On-screen Show (16:9)</PresentationFormat>
  <Paragraphs>86</Paragraphs>
  <Slides>18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Encode Sans</vt:lpstr>
      <vt:lpstr>Encode Sans ExtraLight</vt:lpstr>
      <vt:lpstr>NB Akademie Std</vt:lpstr>
      <vt:lpstr>NB International</vt:lpstr>
      <vt:lpstr>Laertes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Recheck the report and see whether it has…</vt:lpstr>
      <vt:lpstr>REFERENCES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 Writing</dc:title>
  <dc:creator>Pathmika.Rajapakshe</dc:creator>
  <cp:lastModifiedBy>Maheshi</cp:lastModifiedBy>
  <cp:revision>33</cp:revision>
  <cp:lastPrinted>2020-02-07T10:15:50Z</cp:lastPrinted>
  <dcterms:modified xsi:type="dcterms:W3CDTF">2021-03-29T15:43:49Z</dcterms:modified>
</cp:coreProperties>
</file>